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56" r:id="rId3"/>
    <p:sldId id="286" r:id="rId4"/>
    <p:sldId id="269" r:id="rId5"/>
    <p:sldId id="270" r:id="rId6"/>
    <p:sldId id="287" r:id="rId7"/>
    <p:sldId id="288" r:id="rId8"/>
    <p:sldId id="289" r:id="rId9"/>
    <p:sldId id="283" r:id="rId10"/>
    <p:sldId id="275" r:id="rId11"/>
    <p:sldId id="273" r:id="rId12"/>
    <p:sldId id="276" r:id="rId13"/>
    <p:sldId id="279" r:id="rId14"/>
    <p:sldId id="277" r:id="rId15"/>
    <p:sldId id="282" r:id="rId16"/>
    <p:sldId id="285" r:id="rId17"/>
    <p:sldId id="284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y, Aubrey" initials="GA" lastIdx="2" clrIdx="0"/>
  <p:cmAuthor id="1" name="Freda Shapir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68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1" autoAdjust="0"/>
    <p:restoredTop sz="99711" autoAdjust="0"/>
  </p:normalViewPr>
  <p:slideViewPr>
    <p:cSldViewPr snapToGrid="0">
      <p:cViewPr varScale="1">
        <p:scale>
          <a:sx n="108" d="100"/>
          <a:sy n="108" d="100"/>
        </p:scale>
        <p:origin x="-90" y="-144"/>
      </p:cViewPr>
      <p:guideLst>
        <p:guide orient="horz" pos="1801"/>
        <p:guide orient="horz" pos="1242"/>
        <p:guide orient="horz" pos="391"/>
        <p:guide pos="1025"/>
        <p:guide pos="3409"/>
        <p:guide pos="2676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nisj\Desktop\Presentations\LT%20module\LT%20prem%20examp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LifeTrack Premium</c:v>
                </c:pt>
              </c:strCache>
            </c:strRef>
          </c:tx>
          <c:spPr>
            <a:ln w="50800">
              <a:solidFill>
                <a:srgbClr val="FFCC00"/>
              </a:solidFill>
            </a:ln>
          </c:spPr>
          <c:marker>
            <c:symbol val="none"/>
          </c:marker>
          <c:dPt>
            <c:idx val="4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5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6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7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8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9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0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1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2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3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4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5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6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7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8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9"/>
            <c:bubble3D val="0"/>
            <c:spPr>
              <a:ln w="50800">
                <a:solidFill>
                  <a:schemeClr val="bg1">
                    <a:lumMod val="75000"/>
                  </a:schemeClr>
                </a:solidFill>
              </a:ln>
            </c:spPr>
          </c:dPt>
          <c:cat>
            <c:numRef>
              <c:f>Sheet1!$A$2:$A$281</c:f>
              <c:numCache>
                <c:formatCode>General</c:formatCode>
                <c:ptCount val="28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26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29</c:v>
                </c:pt>
                <c:pt idx="113">
                  <c:v>29</c:v>
                </c:pt>
                <c:pt idx="114">
                  <c:v>29</c:v>
                </c:pt>
                <c:pt idx="115">
                  <c:v>29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32</c:v>
                </c:pt>
                <c:pt idx="125">
                  <c:v>32</c:v>
                </c:pt>
                <c:pt idx="126">
                  <c:v>32</c:v>
                </c:pt>
                <c:pt idx="127">
                  <c:v>32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36</c:v>
                </c:pt>
                <c:pt idx="141">
                  <c:v>36</c:v>
                </c:pt>
                <c:pt idx="142">
                  <c:v>36</c:v>
                </c:pt>
                <c:pt idx="143">
                  <c:v>36</c:v>
                </c:pt>
                <c:pt idx="144">
                  <c:v>37</c:v>
                </c:pt>
                <c:pt idx="145">
                  <c:v>37</c:v>
                </c:pt>
                <c:pt idx="146">
                  <c:v>37</c:v>
                </c:pt>
                <c:pt idx="147">
                  <c:v>37</c:v>
                </c:pt>
                <c:pt idx="148">
                  <c:v>38</c:v>
                </c:pt>
                <c:pt idx="149">
                  <c:v>38</c:v>
                </c:pt>
                <c:pt idx="150">
                  <c:v>38</c:v>
                </c:pt>
                <c:pt idx="151">
                  <c:v>38</c:v>
                </c:pt>
                <c:pt idx="152">
                  <c:v>39</c:v>
                </c:pt>
                <c:pt idx="153">
                  <c:v>39</c:v>
                </c:pt>
                <c:pt idx="154">
                  <c:v>39</c:v>
                </c:pt>
                <c:pt idx="155">
                  <c:v>39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41</c:v>
                </c:pt>
                <c:pt idx="161">
                  <c:v>41</c:v>
                </c:pt>
                <c:pt idx="162">
                  <c:v>41</c:v>
                </c:pt>
                <c:pt idx="163">
                  <c:v>41</c:v>
                </c:pt>
                <c:pt idx="164">
                  <c:v>42</c:v>
                </c:pt>
                <c:pt idx="165">
                  <c:v>42</c:v>
                </c:pt>
                <c:pt idx="166">
                  <c:v>42</c:v>
                </c:pt>
                <c:pt idx="167">
                  <c:v>42</c:v>
                </c:pt>
                <c:pt idx="168">
                  <c:v>43</c:v>
                </c:pt>
                <c:pt idx="169">
                  <c:v>43</c:v>
                </c:pt>
                <c:pt idx="170">
                  <c:v>43</c:v>
                </c:pt>
                <c:pt idx="171">
                  <c:v>43</c:v>
                </c:pt>
                <c:pt idx="172">
                  <c:v>44</c:v>
                </c:pt>
                <c:pt idx="173">
                  <c:v>44</c:v>
                </c:pt>
                <c:pt idx="174">
                  <c:v>44</c:v>
                </c:pt>
                <c:pt idx="175">
                  <c:v>44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47</c:v>
                </c:pt>
                <c:pt idx="185">
                  <c:v>47</c:v>
                </c:pt>
                <c:pt idx="186">
                  <c:v>47</c:v>
                </c:pt>
                <c:pt idx="187">
                  <c:v>47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49</c:v>
                </c:pt>
                <c:pt idx="193">
                  <c:v>49</c:v>
                </c:pt>
                <c:pt idx="194">
                  <c:v>49</c:v>
                </c:pt>
                <c:pt idx="195">
                  <c:v>49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51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52</c:v>
                </c:pt>
                <c:pt idx="205">
                  <c:v>52</c:v>
                </c:pt>
                <c:pt idx="206">
                  <c:v>52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54</c:v>
                </c:pt>
                <c:pt idx="213">
                  <c:v>54</c:v>
                </c:pt>
                <c:pt idx="214">
                  <c:v>54</c:v>
                </c:pt>
                <c:pt idx="215">
                  <c:v>54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55</c:v>
                </c:pt>
                <c:pt idx="220">
                  <c:v>56</c:v>
                </c:pt>
                <c:pt idx="221">
                  <c:v>56</c:v>
                </c:pt>
                <c:pt idx="222">
                  <c:v>56</c:v>
                </c:pt>
                <c:pt idx="223">
                  <c:v>56</c:v>
                </c:pt>
                <c:pt idx="224">
                  <c:v>57</c:v>
                </c:pt>
                <c:pt idx="225">
                  <c:v>57</c:v>
                </c:pt>
                <c:pt idx="226">
                  <c:v>57</c:v>
                </c:pt>
                <c:pt idx="227">
                  <c:v>57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59</c:v>
                </c:pt>
                <c:pt idx="233">
                  <c:v>59</c:v>
                </c:pt>
                <c:pt idx="234">
                  <c:v>59</c:v>
                </c:pt>
                <c:pt idx="235">
                  <c:v>59</c:v>
                </c:pt>
                <c:pt idx="236">
                  <c:v>60</c:v>
                </c:pt>
                <c:pt idx="237">
                  <c:v>60</c:v>
                </c:pt>
                <c:pt idx="238">
                  <c:v>60</c:v>
                </c:pt>
                <c:pt idx="239">
                  <c:v>60</c:v>
                </c:pt>
                <c:pt idx="240">
                  <c:v>61</c:v>
                </c:pt>
                <c:pt idx="241">
                  <c:v>61</c:v>
                </c:pt>
                <c:pt idx="242">
                  <c:v>61</c:v>
                </c:pt>
                <c:pt idx="243">
                  <c:v>61</c:v>
                </c:pt>
                <c:pt idx="244">
                  <c:v>62</c:v>
                </c:pt>
                <c:pt idx="245">
                  <c:v>62</c:v>
                </c:pt>
                <c:pt idx="246">
                  <c:v>62</c:v>
                </c:pt>
                <c:pt idx="247">
                  <c:v>62</c:v>
                </c:pt>
                <c:pt idx="248">
                  <c:v>63</c:v>
                </c:pt>
                <c:pt idx="249">
                  <c:v>63</c:v>
                </c:pt>
                <c:pt idx="250">
                  <c:v>63</c:v>
                </c:pt>
                <c:pt idx="251">
                  <c:v>63</c:v>
                </c:pt>
                <c:pt idx="252">
                  <c:v>64</c:v>
                </c:pt>
                <c:pt idx="253">
                  <c:v>64</c:v>
                </c:pt>
                <c:pt idx="254">
                  <c:v>64</c:v>
                </c:pt>
                <c:pt idx="255">
                  <c:v>64</c:v>
                </c:pt>
                <c:pt idx="256">
                  <c:v>65</c:v>
                </c:pt>
                <c:pt idx="257">
                  <c:v>65</c:v>
                </c:pt>
                <c:pt idx="258">
                  <c:v>65</c:v>
                </c:pt>
                <c:pt idx="259">
                  <c:v>65</c:v>
                </c:pt>
                <c:pt idx="260">
                  <c:v>66</c:v>
                </c:pt>
                <c:pt idx="261">
                  <c:v>66</c:v>
                </c:pt>
                <c:pt idx="262">
                  <c:v>66</c:v>
                </c:pt>
                <c:pt idx="263">
                  <c:v>66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69</c:v>
                </c:pt>
                <c:pt idx="273">
                  <c:v>69</c:v>
                </c:pt>
                <c:pt idx="274">
                  <c:v>69</c:v>
                </c:pt>
                <c:pt idx="275">
                  <c:v>69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9764</c:v>
                </c:pt>
                <c:pt idx="1">
                  <c:v>9764</c:v>
                </c:pt>
                <c:pt idx="2">
                  <c:v>9764</c:v>
                </c:pt>
                <c:pt idx="3">
                  <c:v>9764</c:v>
                </c:pt>
                <c:pt idx="4">
                  <c:v>9487</c:v>
                </c:pt>
                <c:pt idx="5">
                  <c:v>9487</c:v>
                </c:pt>
                <c:pt idx="6">
                  <c:v>9487</c:v>
                </c:pt>
                <c:pt idx="7">
                  <c:v>9487</c:v>
                </c:pt>
                <c:pt idx="8">
                  <c:v>9487</c:v>
                </c:pt>
                <c:pt idx="9">
                  <c:v>9487</c:v>
                </c:pt>
                <c:pt idx="10">
                  <c:v>9487</c:v>
                </c:pt>
                <c:pt idx="11">
                  <c:v>9487</c:v>
                </c:pt>
                <c:pt idx="12">
                  <c:v>9487</c:v>
                </c:pt>
                <c:pt idx="13">
                  <c:v>9487</c:v>
                </c:pt>
                <c:pt idx="14">
                  <c:v>9487</c:v>
                </c:pt>
                <c:pt idx="15">
                  <c:v>9487</c:v>
                </c:pt>
                <c:pt idx="16">
                  <c:v>9487</c:v>
                </c:pt>
                <c:pt idx="17">
                  <c:v>9487</c:v>
                </c:pt>
                <c:pt idx="18">
                  <c:v>9487</c:v>
                </c:pt>
                <c:pt idx="19">
                  <c:v>9487</c:v>
                </c:pt>
                <c:pt idx="20">
                  <c:v>9822</c:v>
                </c:pt>
                <c:pt idx="21">
                  <c:v>9822</c:v>
                </c:pt>
                <c:pt idx="22">
                  <c:v>9822</c:v>
                </c:pt>
                <c:pt idx="23">
                  <c:v>9822</c:v>
                </c:pt>
                <c:pt idx="24">
                  <c:v>9822</c:v>
                </c:pt>
                <c:pt idx="25">
                  <c:v>9822</c:v>
                </c:pt>
                <c:pt idx="26">
                  <c:v>9822</c:v>
                </c:pt>
                <c:pt idx="27">
                  <c:v>9822</c:v>
                </c:pt>
                <c:pt idx="28">
                  <c:v>9822</c:v>
                </c:pt>
                <c:pt idx="29">
                  <c:v>9822</c:v>
                </c:pt>
                <c:pt idx="30">
                  <c:v>9822</c:v>
                </c:pt>
                <c:pt idx="31">
                  <c:v>9822</c:v>
                </c:pt>
                <c:pt idx="32">
                  <c:v>9822</c:v>
                </c:pt>
                <c:pt idx="33">
                  <c:v>9822</c:v>
                </c:pt>
                <c:pt idx="34">
                  <c:v>9822</c:v>
                </c:pt>
                <c:pt idx="35">
                  <c:v>9822</c:v>
                </c:pt>
                <c:pt idx="36">
                  <c:v>9822</c:v>
                </c:pt>
                <c:pt idx="37">
                  <c:v>9822</c:v>
                </c:pt>
                <c:pt idx="38">
                  <c:v>9822</c:v>
                </c:pt>
                <c:pt idx="39">
                  <c:v>9822</c:v>
                </c:pt>
                <c:pt idx="40">
                  <c:v>8105</c:v>
                </c:pt>
                <c:pt idx="41">
                  <c:v>8105</c:v>
                </c:pt>
                <c:pt idx="42">
                  <c:v>8105</c:v>
                </c:pt>
                <c:pt idx="43">
                  <c:v>8105</c:v>
                </c:pt>
                <c:pt idx="44">
                  <c:v>8105</c:v>
                </c:pt>
                <c:pt idx="45">
                  <c:v>8105</c:v>
                </c:pt>
                <c:pt idx="46">
                  <c:v>8105</c:v>
                </c:pt>
                <c:pt idx="47">
                  <c:v>8105</c:v>
                </c:pt>
                <c:pt idx="48">
                  <c:v>8105</c:v>
                </c:pt>
                <c:pt idx="49">
                  <c:v>8105</c:v>
                </c:pt>
                <c:pt idx="50">
                  <c:v>8105</c:v>
                </c:pt>
                <c:pt idx="51">
                  <c:v>8105</c:v>
                </c:pt>
                <c:pt idx="52">
                  <c:v>8105</c:v>
                </c:pt>
                <c:pt idx="53">
                  <c:v>8105</c:v>
                </c:pt>
                <c:pt idx="54">
                  <c:v>8105</c:v>
                </c:pt>
                <c:pt idx="55">
                  <c:v>8105</c:v>
                </c:pt>
                <c:pt idx="56">
                  <c:v>8105</c:v>
                </c:pt>
                <c:pt idx="57">
                  <c:v>8105</c:v>
                </c:pt>
                <c:pt idx="58">
                  <c:v>8105</c:v>
                </c:pt>
                <c:pt idx="59">
                  <c:v>8105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42944"/>
        <c:axId val="38450304"/>
      </c:lineChart>
      <c:catAx>
        <c:axId val="3824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6600"/>
                    </a:solidFill>
                    <a:latin typeface="Arial"/>
                  </a:defRPr>
                </a:pPr>
                <a:r>
                  <a:rPr lang="en-US">
                    <a:solidFill>
                      <a:srgbClr val="FF6600"/>
                    </a:solidFill>
                    <a:latin typeface="Arial"/>
                  </a:rPr>
                  <a:t>Policy 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/>
              </a:defRPr>
            </a:pPr>
            <a:endParaRPr lang="en-US"/>
          </a:p>
        </c:txPr>
        <c:crossAx val="384503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8450304"/>
        <c:scaling>
          <c:orientation val="minMax"/>
          <c:max val="12000"/>
          <c:min val="6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F6600"/>
                    </a:solidFill>
                    <a:latin typeface="Arial"/>
                  </a:defRPr>
                </a:pPr>
                <a:r>
                  <a:rPr lang="en-US" dirty="0" err="1" smtClean="0">
                    <a:solidFill>
                      <a:srgbClr val="FF6600"/>
                    </a:solidFill>
                    <a:latin typeface="Arial"/>
                  </a:rPr>
                  <a:t>LifeTrack</a:t>
                </a:r>
                <a:r>
                  <a:rPr lang="en-US" dirty="0" smtClean="0">
                    <a:solidFill>
                      <a:srgbClr val="FF6600"/>
                    </a:solidFill>
                    <a:latin typeface="Arial"/>
                  </a:rPr>
                  <a:t> Premium</a:t>
                </a:r>
                <a:endParaRPr lang="en-US" dirty="0">
                  <a:solidFill>
                    <a:srgbClr val="FF6600"/>
                  </a:solidFill>
                  <a:latin typeface="Arial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</a:defRPr>
            </a:pPr>
            <a:endParaRPr lang="en-US"/>
          </a:p>
        </c:txPr>
        <c:crossAx val="3824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13T11:01:19.532" idx="1">
    <p:pos x="3404" y="4526"/>
    <p:text>Switch the LifeTrack Billing columns and Traditional Billing columns... so after age, traditional billing, then lifetrack billing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13T11:29:21.345" idx="2">
    <p:pos x="5841" y="2493"/>
    <p:text>Replace with attached image. Keep sizing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>
                <a:latin typeface="Arial"/>
              </a:defRPr>
            </a:lvl1pPr>
          </a:lstStyle>
          <a:p>
            <a:fld id="{1B22480D-C180-4DB3-90A9-2AE43F388BD7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>
                <a:latin typeface="Arial"/>
              </a:defRPr>
            </a:lvl1pPr>
          </a:lstStyle>
          <a:p>
            <a:fld id="{7526529D-AF75-4DFA-BF8B-FB3DA85E6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E3EB-EAB2-492C-A18F-C139FCF4DC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0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defRPr sz="160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Slides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67738" y="6324600"/>
            <a:ext cx="957262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8370-A5A7-4E2C-9ABE-2D370FA6E61B}" type="slidenum">
              <a:rPr lang="en-US" sz="12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1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81000"/>
            <a:ext cx="683895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7667625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60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Slides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77000"/>
            <a:ext cx="563880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For Agent Use Only. Not For Use With The Public.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67738" y="6608763"/>
            <a:ext cx="957262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8370-A5A7-4E2C-9ABE-2D370FA6E6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86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63_LifeTrack PPT concepts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07825"/>
            <a:ext cx="6838950" cy="5334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667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958273"/>
            <a:ext cx="9144000" cy="323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ln w="0">
            <a:noFill/>
          </a:ln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35587F"/>
        </a:buClr>
        <a:buChar char="•"/>
        <a:defRPr sz="21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–"/>
        <a:defRPr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•"/>
        <a:defRPr sz="16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–"/>
        <a:defRPr sz="14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»"/>
        <a:defRPr sz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63_LifeTrack PPT concep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35587F"/>
        </a:buClr>
        <a:buChar char="•"/>
        <a:defRPr sz="21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–"/>
        <a:defRPr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•"/>
        <a:defRPr sz="16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–"/>
        <a:defRPr sz="14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35587F"/>
        </a:buClr>
        <a:buChar char="»"/>
        <a:defRPr sz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5587F"/>
        </a:buClr>
        <a:buChar char="»"/>
        <a:defRPr sz="1400">
          <a:solidFill>
            <a:srgbClr val="11568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63_LifeTrack PPT concep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Subtitle 1"/>
          <p:cNvSpPr txBox="1">
            <a:spLocks/>
          </p:cNvSpPr>
          <p:nvPr/>
        </p:nvSpPr>
        <p:spPr bwMode="auto">
          <a:xfrm>
            <a:off x="455613" y="41148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34329" y="1199504"/>
            <a:ext cx="1620214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Annual Report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8642" y="1196454"/>
            <a:ext cx="2096326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Notice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4" y="1184687"/>
            <a:ext cx="185706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Election Form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474" y="381000"/>
            <a:ext cx="8345343" cy="5334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Approaching Year End – Last Chance to Save</a:t>
            </a:r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859385" y="2025695"/>
            <a:ext cx="3019069" cy="30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5587F"/>
              </a:buClr>
              <a:buChar char="•"/>
              <a:defRPr sz="1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•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»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9pPr>
          </a:lstStyle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60 days before policy anniversary policy owners who are also Vitality members receive </a:t>
            </a:r>
            <a:r>
              <a:rPr lang="en-US" sz="1400" kern="0" dirty="0" err="1" smtClean="0">
                <a:solidFill>
                  <a:srgbClr val="115688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 Premium Update via email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Shows how much they’ve saved so far, and how much more they can save by earning a higher Vitality Status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Insureds are encouraged to earn more Vitality points before their bill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10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9455" y="1073727"/>
            <a:ext cx="8508999" cy="1176609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27979" y="1132199"/>
            <a:ext cx="1981912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 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Premium Update</a:t>
            </a:r>
          </a:p>
        </p:txBody>
      </p:sp>
      <p:sp>
        <p:nvSpPr>
          <p:cNvPr id="39" name="Oval 38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73948" y="1262865"/>
            <a:ext cx="2156411" cy="2539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"/>
              </a:rPr>
              <a:t>Policy Year 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9" y="1939644"/>
            <a:ext cx="3646621" cy="43653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86752" y="4849247"/>
            <a:ext cx="3338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55, Preferred. Level-pay Protection UL solving for $1 at age 121. Not all benefits and values are guaranteed.  The assumptions on which the non-guaranteed elements are based are subject to change by the insurer.  Actual results may be more or less favorable</a:t>
            </a:r>
            <a:r>
              <a:rPr lang="en-US" sz="900" dirty="0"/>
              <a:t>.</a:t>
            </a: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27979" y="1189924"/>
            <a:ext cx="198191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Update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34329" y="1199504"/>
            <a:ext cx="1620214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Annual Report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4" y="1184687"/>
            <a:ext cx="185706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Election Form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9365" y="1073727"/>
            <a:ext cx="8659090" cy="13161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IFE_4863_LifeTrackpremnotic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980"/>
          <a:stretch/>
        </p:blipFill>
        <p:spPr>
          <a:xfrm>
            <a:off x="1697038" y="1974273"/>
            <a:ext cx="3654606" cy="436418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 smtClean="0"/>
              <a:t>LifeTrack</a:t>
            </a:r>
            <a:r>
              <a:rPr lang="en-US" dirty="0" smtClean="0"/>
              <a:t> Billing is Smart </a:t>
            </a:r>
            <a:r>
              <a:rPr lang="en-US" dirty="0"/>
              <a:t>Billing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794090" y="2320637"/>
            <a:ext cx="3019069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5587F"/>
              </a:buClr>
              <a:buChar char="•"/>
              <a:defRPr sz="1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•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»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9pPr>
          </a:lstStyle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28 days before policy anniversary </a:t>
            </a:r>
            <a:r>
              <a:rPr lang="en-US" sz="1400" kern="0" dirty="0" err="1" smtClean="0">
                <a:solidFill>
                  <a:schemeClr val="tx1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 Premium Notice is sent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Front page i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ncludes 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the premium based on up-to-the-minute policy performance</a:t>
            </a:r>
            <a:r>
              <a:rPr lang="en-US" sz="1400" kern="0" dirty="0" smtClean="0">
                <a:latin typeface="Arial"/>
                <a:cs typeface="Arial"/>
              </a:rPr>
              <a:t/>
            </a:r>
            <a:br>
              <a:rPr lang="en-US" sz="1400" kern="0" dirty="0" smtClean="0">
                <a:latin typeface="Arial"/>
                <a:cs typeface="Arial"/>
              </a:rPr>
            </a:br>
            <a:endParaRPr lang="en-US" sz="1400" kern="0" dirty="0" smtClean="0">
              <a:latin typeface="Arial"/>
              <a:cs typeface="Arial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11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8642" y="1138729"/>
            <a:ext cx="2096326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 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Premium Notice</a:t>
            </a:r>
          </a:p>
        </p:txBody>
      </p:sp>
      <p:sp>
        <p:nvSpPr>
          <p:cNvPr id="42" name="Oval 41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673948" y="1262865"/>
            <a:ext cx="2156411" cy="2539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"/>
              </a:rPr>
              <a:t>Policy Year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6752" y="4849247"/>
            <a:ext cx="3338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55, Preferred. Level-pay Protection UL solving for $1 at age 121. Not all benefits and values are guaranteed.  The assumptions on which the non-guaranteed elements are based are subject to change by the insurer.  Actual results may be more or less favorable</a:t>
            </a:r>
            <a:r>
              <a:rPr lang="en-US" sz="900" dirty="0"/>
              <a:t>.</a:t>
            </a: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5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27979" y="1189924"/>
            <a:ext cx="198191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Update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4329" y="1199504"/>
            <a:ext cx="1620214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Annual Report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4" y="1184687"/>
            <a:ext cx="185706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Election Form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73183" y="1073727"/>
            <a:ext cx="8705272" cy="13161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/>
              <a:t>LifeTrack</a:t>
            </a:r>
            <a:r>
              <a:rPr lang="en-US" dirty="0"/>
              <a:t> Billing </a:t>
            </a:r>
            <a:r>
              <a:rPr lang="en-US" dirty="0" smtClean="0"/>
              <a:t>is </a:t>
            </a:r>
            <a:r>
              <a:rPr lang="en-US" dirty="0"/>
              <a:t>Smart Billing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791556" y="2201023"/>
            <a:ext cx="3019069" cy="304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5587F"/>
              </a:buClr>
              <a:buChar char="•"/>
              <a:defRPr sz="1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•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»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9pPr>
          </a:lstStyle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28 days before policy anniversary </a:t>
            </a:r>
            <a:r>
              <a:rPr lang="en-US" sz="1400" kern="0" dirty="0" err="1" smtClean="0">
                <a:solidFill>
                  <a:schemeClr val="tx1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 Premium Notice is sent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Front page i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ncludes 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the premium based on up-to-the-minute policy performance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And for policies with Vitality, 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the back page includes 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cs typeface="Arial"/>
              </a:rPr>
              <a:t>a premium calculation based on each of the four Status levels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04"/>
          <a:stretch/>
        </p:blipFill>
        <p:spPr bwMode="auto">
          <a:xfrm>
            <a:off x="1695153" y="1985825"/>
            <a:ext cx="3715047" cy="43410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12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3948" y="1262865"/>
            <a:ext cx="2156411" cy="2539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"/>
              </a:rPr>
              <a:t>Policy Year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6752" y="4849247"/>
            <a:ext cx="3338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55, Preferred. Level-pay Protection UL solving for $1 at age 121. Not all benefits and values are guaranteed.  The assumptions on which the non-guaranteed elements are based are subject to change by the insurer.  Actual results may be more or less favorable</a:t>
            </a:r>
            <a:r>
              <a:rPr lang="en-US" sz="900" dirty="0"/>
              <a:t>.</a:t>
            </a: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8642" y="1138729"/>
            <a:ext cx="2096326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 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Premium Notice</a:t>
            </a:r>
          </a:p>
        </p:txBody>
      </p:sp>
      <p:sp>
        <p:nvSpPr>
          <p:cNvPr id="41" name="Oval 40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27979" y="1189924"/>
            <a:ext cx="198191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Update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88642" y="1196454"/>
            <a:ext cx="2096326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Notice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4" y="1184687"/>
            <a:ext cx="185706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Election Form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2455" y="1073727"/>
            <a:ext cx="8659090" cy="13161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Year in Review</a:t>
            </a:r>
            <a:endParaRPr lang="en-US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791556" y="2096447"/>
            <a:ext cx="3019069" cy="29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5587F"/>
              </a:buClr>
              <a:buChar char="•"/>
              <a:defRPr sz="1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•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»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9pPr>
          </a:lstStyle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The </a:t>
            </a:r>
            <a:r>
              <a:rPr lang="en-US" sz="1400" kern="0" dirty="0" err="1" smtClean="0">
                <a:solidFill>
                  <a:srgbClr val="115688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 Annual Report is sent along with the usual annual statement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>
                <a:solidFill>
                  <a:srgbClr val="115688"/>
                </a:solidFill>
                <a:latin typeface="Arial"/>
                <a:cs typeface="Arial"/>
              </a:rPr>
              <a:t>S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ummarizes 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any changes to factors that affect policy performance (e.g., Vitality Status, crediting rate, premium payments)</a:t>
            </a:r>
            <a:endParaRPr lang="en-US" sz="1400" kern="0" dirty="0" smtClean="0">
              <a:solidFill>
                <a:srgbClr val="115688"/>
              </a:solidFill>
              <a:latin typeface="Arial"/>
              <a:cs typeface="Arial"/>
            </a:endParaRP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And reminds clients with Vitality how much they have saved by taking healthy steps in their lives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r="-1001" b="-496"/>
          <a:stretch/>
        </p:blipFill>
        <p:spPr bwMode="auto">
          <a:xfrm>
            <a:off x="1695450" y="1981200"/>
            <a:ext cx="3696275" cy="438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" name="Oval 18"/>
          <p:cNvSpPr>
            <a:spLocks/>
          </p:cNvSpPr>
          <p:nvPr/>
        </p:nvSpPr>
        <p:spPr>
          <a:xfrm>
            <a:off x="4033054" y="5212802"/>
            <a:ext cx="846537" cy="412574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13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3948" y="1262865"/>
            <a:ext cx="2156411" cy="2539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"/>
              </a:rPr>
              <a:t>Policy Year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4329" y="1130234"/>
            <a:ext cx="1620214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 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Annual Report</a:t>
            </a:r>
          </a:p>
        </p:txBody>
      </p:sp>
      <p:sp>
        <p:nvSpPr>
          <p:cNvPr id="42" name="Oval 41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86752" y="4849247"/>
            <a:ext cx="3338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55, Preferred. Level-pay Protection UL solving for $1 at age 121. Not all benefits and values are guaranteed.  The assumptions on which the non-guaranteed elements are based are subject to change by the insurer.  Actual results may be more or less favorable</a:t>
            </a:r>
            <a:r>
              <a:rPr lang="en-US" sz="900" dirty="0"/>
              <a:t>.</a:t>
            </a: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5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0" dirty="0" smtClean="0"/>
              <a:t>Mr. Jones’ </a:t>
            </a:r>
            <a:r>
              <a:rPr lang="en-US" b="0" dirty="0" smtClean="0"/>
              <a:t>Journey Beyond Year 1 </a:t>
            </a:r>
            <a:endParaRPr lang="en-US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808186" y="1152306"/>
            <a:ext cx="7622309" cy="4894262"/>
            <a:chOff x="228600" y="959277"/>
            <a:chExt cx="8305800" cy="5333129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000326"/>
                </p:ext>
              </p:extLst>
            </p:nvPr>
          </p:nvGraphicFramePr>
          <p:xfrm>
            <a:off x="228600" y="1600200"/>
            <a:ext cx="8305800" cy="3886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flipV="1">
              <a:off x="1624001" y="2971800"/>
              <a:ext cx="1" cy="2743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805928" y="2971800"/>
              <a:ext cx="0" cy="2743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33065" y="1691400"/>
              <a:ext cx="3280" cy="112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04481" y="1666238"/>
              <a:ext cx="0" cy="1305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7469" y="959277"/>
              <a:ext cx="1531189" cy="6671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latin typeface="Arial"/>
                </a:rPr>
                <a:t>Policy issued </a:t>
              </a:r>
              <a:r>
                <a:rPr lang="en-US" sz="1100" b="1" dirty="0">
                  <a:latin typeface="Arial"/>
                </a:rPr>
                <a:t>a</a:t>
              </a:r>
              <a:r>
                <a:rPr lang="en-US" sz="1100" b="1" dirty="0" smtClean="0">
                  <a:latin typeface="Arial"/>
                </a:rPr>
                <a:t>ssuming </a:t>
              </a:r>
              <a:r>
                <a:rPr lang="en-US" sz="1100" b="1" dirty="0">
                  <a:latin typeface="Arial"/>
                </a:rPr>
                <a:t>p</a:t>
              </a:r>
              <a:r>
                <a:rPr lang="en-US" sz="1100" b="1" dirty="0" smtClean="0">
                  <a:latin typeface="Arial"/>
                </a:rPr>
                <a:t>remiums &amp; Gold Status </a:t>
              </a:r>
              <a:br>
                <a:rPr lang="en-US" sz="1100" b="1" dirty="0" smtClean="0">
                  <a:latin typeface="Arial"/>
                </a:rPr>
              </a:br>
              <a:r>
                <a:rPr lang="en-US" sz="1100" b="1" dirty="0" smtClean="0">
                  <a:latin typeface="Arial"/>
                </a:rPr>
                <a:t>in all years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38887" y="1219252"/>
              <a:ext cx="1531189" cy="335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115688"/>
                  </a:solidFill>
                  <a:latin typeface="Arial"/>
                </a:rPr>
                <a:t>Gold Status achieved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8407" y="5791251"/>
              <a:ext cx="1531189" cy="335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115688"/>
                  </a:solidFill>
                  <a:latin typeface="Arial"/>
                </a:rPr>
                <a:t>Platinum Status achieved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0333" y="5791301"/>
              <a:ext cx="1531189" cy="5011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115688"/>
                  </a:solidFill>
                  <a:latin typeface="Arial"/>
                </a:rPr>
                <a:t>Unscheduled Lump Sum of $20,000 received 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8280640" y="3667611"/>
              <a:ext cx="152400" cy="152400"/>
            </a:xfrm>
            <a:prstGeom prst="triangl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26971" y="6251947"/>
            <a:ext cx="481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55, Preferred. Level-pay Protection UL solving for $1 at age 121. Not all benefits and values are guaranteed.  The assumptions on which the non-guaranteed elements are based are subject to change by the insurer.  Actual results may be more or less favorable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14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6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207825"/>
            <a:ext cx="8772526" cy="533400"/>
          </a:xfrm>
          <a:ln>
            <a:noFill/>
          </a:ln>
        </p:spPr>
        <p:txBody>
          <a:bodyPr/>
          <a:lstStyle/>
          <a:p>
            <a:r>
              <a:rPr lang="en-US" b="0" dirty="0" smtClean="0">
                <a:ln w="0">
                  <a:noFill/>
                </a:ln>
              </a:rPr>
              <a:t>Top 5 Reasons to Sell John Hancock with </a:t>
            </a:r>
            <a:r>
              <a:rPr lang="en-US" b="0" dirty="0" err="1" smtClean="0">
                <a:ln w="0">
                  <a:noFill/>
                </a:ln>
              </a:rPr>
              <a:t>LifeTrack</a:t>
            </a:r>
            <a:endParaRPr lang="en-US" b="0" dirty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5"/>
            <a:ext cx="7667625" cy="48768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srgbClr val="FF6600"/>
                </a:solidFill>
              </a:rPr>
              <a:t>Dynamic premium notices </a:t>
            </a:r>
            <a:r>
              <a:rPr lang="en-US" sz="1800" dirty="0" smtClean="0">
                <a:solidFill>
                  <a:schemeClr val="tx1"/>
                </a:solidFill>
              </a:rPr>
              <a:t>adjust </a:t>
            </a:r>
            <a:r>
              <a:rPr lang="en-US" sz="1800" dirty="0">
                <a:solidFill>
                  <a:schemeClr val="tx1"/>
                </a:solidFill>
              </a:rPr>
              <a:t>each year based on actual policy </a:t>
            </a:r>
            <a:r>
              <a:rPr lang="en-US" sz="1800" dirty="0" smtClean="0">
                <a:solidFill>
                  <a:schemeClr val="tx1"/>
                </a:solidFill>
              </a:rPr>
              <a:t>performance – unlike static notices that may bill an amount determined many years in the past</a:t>
            </a:r>
          </a:p>
          <a:p>
            <a:pPr>
              <a:spcAft>
                <a:spcPts val="6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FF6600"/>
                </a:solidFill>
              </a:rPr>
              <a:t>LifeTrack</a:t>
            </a:r>
            <a:r>
              <a:rPr lang="en-US" sz="1800" b="1" dirty="0" smtClean="0">
                <a:solidFill>
                  <a:srgbClr val="FF6600"/>
                </a:solidFill>
              </a:rPr>
              <a:t> Premiums </a:t>
            </a:r>
            <a:r>
              <a:rPr lang="en-US" sz="1800" dirty="0" smtClean="0">
                <a:solidFill>
                  <a:srgbClr val="115688"/>
                </a:solidFill>
              </a:rPr>
              <a:t>are calculated based on the client’s stated goals, so they are unique to them</a:t>
            </a:r>
          </a:p>
          <a:p>
            <a:pPr>
              <a:spcAft>
                <a:spcPts val="6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FF6600"/>
                </a:solidFill>
              </a:rPr>
              <a:t>Personalized </a:t>
            </a:r>
            <a:r>
              <a:rPr lang="en-US" sz="1800" b="1" dirty="0" smtClean="0">
                <a:solidFill>
                  <a:srgbClr val="FF6600"/>
                </a:solidFill>
              </a:rPr>
              <a:t>communications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ensure </a:t>
            </a:r>
            <a:r>
              <a:rPr lang="en-US" sz="1800" dirty="0">
                <a:solidFill>
                  <a:schemeClr val="tx1"/>
                </a:solidFill>
              </a:rPr>
              <a:t>clients will always understand the amount to pay to keep pace with their insurance </a:t>
            </a:r>
            <a:r>
              <a:rPr lang="en-US" sz="1800" dirty="0" smtClean="0">
                <a:solidFill>
                  <a:schemeClr val="tx1"/>
                </a:solidFill>
              </a:rPr>
              <a:t>objectives</a:t>
            </a:r>
          </a:p>
          <a:p>
            <a:pPr>
              <a:spcAft>
                <a:spcPts val="6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FF6600"/>
                </a:solidFill>
              </a:rPr>
              <a:t>Extra motivation </a:t>
            </a:r>
            <a:r>
              <a:rPr lang="en-US" sz="1800" dirty="0">
                <a:solidFill>
                  <a:srgbClr val="115688"/>
                </a:solidFill>
              </a:rPr>
              <a:t>for John Hancock Vitality members to take a few more steps toward living a healthier life and earn more </a:t>
            </a:r>
            <a:r>
              <a:rPr lang="en-US" sz="1800" dirty="0" smtClean="0">
                <a:solidFill>
                  <a:srgbClr val="115688"/>
                </a:solidFill>
              </a:rPr>
              <a:t>savings</a:t>
            </a:r>
          </a:p>
          <a:p>
            <a:pPr>
              <a:spcAft>
                <a:spcPts val="6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800" b="1" dirty="0" smtClean="0">
                <a:solidFill>
                  <a:srgbClr val="FF6600"/>
                </a:solidFill>
              </a:rPr>
              <a:t>Easier policy management </a:t>
            </a:r>
            <a:r>
              <a:rPr lang="en-US" sz="1800" dirty="0" smtClean="0">
                <a:solidFill>
                  <a:srgbClr val="115688"/>
                </a:solidFill>
              </a:rPr>
              <a:t>and new opportunities to engage clients on an ongoing basis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15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0" dirty="0" smtClean="0"/>
              <a:t>Disclosures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Insurance </a:t>
            </a:r>
            <a:r>
              <a:rPr lang="en-US" sz="1200" dirty="0"/>
              <a:t>policies and/or associated riders and features may not be available in all states. Some riders may have additional fees and expenses associated with them. </a:t>
            </a:r>
          </a:p>
          <a:p>
            <a:pPr marL="0" indent="0">
              <a:buNone/>
            </a:pPr>
            <a:r>
              <a:rPr lang="en-US" sz="1200" dirty="0"/>
              <a:t>Paying a </a:t>
            </a:r>
            <a:r>
              <a:rPr lang="en-US" sz="1200" dirty="0" err="1"/>
              <a:t>LifeTrack</a:t>
            </a:r>
            <a:r>
              <a:rPr lang="en-US" sz="1200" dirty="0"/>
              <a:t> premium that is other than the planned premium on the initial ‘as sold’ illustration could reduce the duration of a policy’s Death Benefit Protection feature or No Lapse </a:t>
            </a:r>
            <a:r>
              <a:rPr lang="en-US" sz="1200" dirty="0" smtClean="0"/>
              <a:t>Guarantee.</a:t>
            </a:r>
          </a:p>
          <a:p>
            <a:pPr marL="0" indent="0">
              <a:buNone/>
            </a:pPr>
            <a:r>
              <a:rPr lang="en-US" sz="1200" dirty="0" smtClean="0"/>
              <a:t>Vitality is the provider of the John Hancock Vitality Program in connection with policies issued by John Hancock.</a:t>
            </a:r>
          </a:p>
          <a:p>
            <a:pPr marL="0" indent="0">
              <a:buNone/>
            </a:pPr>
            <a:r>
              <a:rPr lang="en-US" sz="1200" dirty="0" smtClean="0"/>
              <a:t>Insurance </a:t>
            </a:r>
            <a:r>
              <a:rPr lang="en-US" sz="1200" dirty="0"/>
              <a:t>products are issued by John Hancock Life Insurance Company (U.S.A.), Boston, MA 02117 (not licensed in New York) and John Hancock Life Insurance Company of New York, Valhalla, NY 10595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MLINY071515093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16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LifeTrack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900"/>
            <a:ext cx="7667625" cy="3429000"/>
          </a:xfrm>
        </p:spPr>
        <p:txBody>
          <a:bodyPr/>
          <a:lstStyle/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What is </a:t>
            </a:r>
            <a:r>
              <a:rPr lang="en-US" sz="2400" dirty="0" err="1" smtClean="0">
                <a:solidFill>
                  <a:schemeClr val="tx1"/>
                </a:solidFill>
              </a:rPr>
              <a:t>LifeTrack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How it Works &amp; Why it Helps</a:t>
            </a:r>
          </a:p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Ongoing Client Communication</a:t>
            </a:r>
          </a:p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Setting it Up</a:t>
            </a:r>
          </a:p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A Year in the Life of a </a:t>
            </a:r>
            <a:r>
              <a:rPr lang="en-US" sz="2400" dirty="0" err="1" smtClean="0">
                <a:solidFill>
                  <a:schemeClr val="tx1"/>
                </a:solidFill>
              </a:rPr>
              <a:t>LifeTrack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Policyowner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30188" indent="-230188">
              <a:lnSpc>
                <a:spcPct val="120000"/>
              </a:lnSpc>
              <a:buClr>
                <a:srgbClr val="FF6600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Top Reasons to Sell John Hancock with </a:t>
            </a:r>
            <a:r>
              <a:rPr lang="en-US" sz="2400" dirty="0" err="1" smtClean="0">
                <a:solidFill>
                  <a:schemeClr val="tx1"/>
                </a:solidFill>
              </a:rPr>
              <a:t>LifeTrack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2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LifeTrack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73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115688"/>
                </a:solidFill>
              </a:rPr>
              <a:t>LifeTrack</a:t>
            </a:r>
            <a:r>
              <a:rPr lang="en-US" sz="2000" dirty="0">
                <a:solidFill>
                  <a:srgbClr val="115688"/>
                </a:solidFill>
              </a:rPr>
              <a:t> is </a:t>
            </a:r>
            <a:r>
              <a:rPr lang="en-US" sz="2000" dirty="0" smtClean="0">
                <a:solidFill>
                  <a:srgbClr val="115688"/>
                </a:solidFill>
              </a:rPr>
              <a:t>a first-of-its kind policy management </a:t>
            </a:r>
            <a:r>
              <a:rPr lang="en-US" sz="2000" dirty="0">
                <a:solidFill>
                  <a:srgbClr val="115688"/>
                </a:solidFill>
              </a:rPr>
              <a:t>service from John Hancock </a:t>
            </a:r>
            <a:r>
              <a:rPr lang="en-US" sz="2000" dirty="0" smtClean="0">
                <a:solidFill>
                  <a:srgbClr val="115688"/>
                </a:solidFill>
              </a:rPr>
              <a:t>that helps keep clients on </a:t>
            </a:r>
            <a:r>
              <a:rPr lang="en-US" sz="2000" dirty="0">
                <a:solidFill>
                  <a:srgbClr val="115688"/>
                </a:solidFill>
              </a:rPr>
              <a:t>track </a:t>
            </a:r>
            <a:r>
              <a:rPr lang="en-US" sz="2000" dirty="0" smtClean="0">
                <a:solidFill>
                  <a:srgbClr val="115688"/>
                </a:solidFill>
              </a:rPr>
              <a:t>to meet their insurance goals.</a:t>
            </a:r>
          </a:p>
          <a:p>
            <a:pPr marL="176213" indent="-176213">
              <a:buNone/>
            </a:pPr>
            <a:r>
              <a:rPr lang="en-US" sz="2000" b="1" dirty="0" err="1" smtClean="0">
                <a:solidFill>
                  <a:srgbClr val="FF6600"/>
                </a:solidFill>
              </a:rPr>
              <a:t>LifeTrack</a:t>
            </a:r>
            <a:r>
              <a:rPr lang="en-US" sz="2000" b="1" dirty="0" smtClean="0">
                <a:solidFill>
                  <a:srgbClr val="FF6600"/>
                </a:solidFill>
              </a:rPr>
              <a:t> is:</a:t>
            </a:r>
          </a:p>
          <a:p>
            <a:pPr marL="176213" indent="-176213"/>
            <a:r>
              <a:rPr lang="en-US" sz="2000" b="1" dirty="0">
                <a:solidFill>
                  <a:srgbClr val="FF6600"/>
                </a:solidFill>
              </a:rPr>
              <a:t>Dynamic</a:t>
            </a:r>
            <a:r>
              <a:rPr lang="en-US" sz="2000" dirty="0">
                <a:solidFill>
                  <a:srgbClr val="115688"/>
                </a:solidFill>
              </a:rPr>
              <a:t> – </a:t>
            </a:r>
            <a:r>
              <a:rPr lang="en-US" sz="2000" dirty="0" smtClean="0">
                <a:solidFill>
                  <a:srgbClr val="115688"/>
                </a:solidFill>
              </a:rPr>
              <a:t>The </a:t>
            </a:r>
            <a:r>
              <a:rPr lang="en-US" sz="2000" dirty="0" err="1" smtClean="0">
                <a:solidFill>
                  <a:srgbClr val="115688"/>
                </a:solidFill>
              </a:rPr>
              <a:t>LifeTrack</a:t>
            </a:r>
            <a:r>
              <a:rPr lang="en-US" sz="2000" dirty="0" smtClean="0">
                <a:solidFill>
                  <a:srgbClr val="115688"/>
                </a:solidFill>
              </a:rPr>
              <a:t> Premium changes as policy experience changes</a:t>
            </a:r>
          </a:p>
          <a:p>
            <a:pPr marL="176213" indent="-176213"/>
            <a:r>
              <a:rPr lang="en-US" sz="2000" b="1" dirty="0" smtClean="0">
                <a:solidFill>
                  <a:srgbClr val="FF6600"/>
                </a:solidFill>
              </a:rPr>
              <a:t>Optional</a:t>
            </a:r>
            <a:r>
              <a:rPr lang="en-US" sz="2000" dirty="0" smtClean="0">
                <a:solidFill>
                  <a:srgbClr val="115688"/>
                </a:solidFill>
              </a:rPr>
              <a:t> – Owners may add or remove it from available products at any time</a:t>
            </a:r>
          </a:p>
          <a:p>
            <a:pPr marL="176213" indent="-176213"/>
            <a:r>
              <a:rPr lang="en-US" sz="2000" b="1" dirty="0" smtClean="0">
                <a:solidFill>
                  <a:srgbClr val="FF6600"/>
                </a:solidFill>
              </a:rPr>
              <a:t>Free</a:t>
            </a:r>
            <a:r>
              <a:rPr lang="en-US" sz="2000" dirty="0" smtClean="0">
                <a:solidFill>
                  <a:srgbClr val="115688"/>
                </a:solidFill>
              </a:rPr>
              <a:t> of charge</a:t>
            </a:r>
            <a:endParaRPr lang="en-US" sz="2000" u="sng" dirty="0" smtClean="0">
              <a:solidFill>
                <a:srgbClr val="115688"/>
              </a:solidFill>
            </a:endParaRPr>
          </a:p>
          <a:p>
            <a:pPr marL="176213" indent="-176213"/>
            <a:r>
              <a:rPr lang="en-US" sz="2000" b="1" dirty="0" smtClean="0">
                <a:solidFill>
                  <a:srgbClr val="FF6600"/>
                </a:solidFill>
              </a:rPr>
              <a:t>Available</a:t>
            </a:r>
            <a:r>
              <a:rPr lang="en-US" sz="2000" dirty="0" smtClean="0">
                <a:solidFill>
                  <a:srgbClr val="115688"/>
                </a:solidFill>
              </a:rPr>
              <a:t> on Protection UL ‘15, Protection IUL ‘15, and Accumulation IUL ’15</a:t>
            </a:r>
          </a:p>
          <a:p>
            <a:pPr marL="176213" indent="-176213"/>
            <a:r>
              <a:rPr lang="en-US" sz="2000" b="1" dirty="0" smtClean="0">
                <a:solidFill>
                  <a:srgbClr val="FF6600"/>
                </a:solidFill>
              </a:rPr>
              <a:t>An Easier Way </a:t>
            </a:r>
            <a:r>
              <a:rPr lang="en-US" sz="2000" dirty="0" smtClean="0">
                <a:solidFill>
                  <a:srgbClr val="115688"/>
                </a:solidFill>
              </a:rPr>
              <a:t>to manage policies for you and your clients</a:t>
            </a:r>
            <a:endParaRPr lang="en-US" sz="2000" u="sng" dirty="0">
              <a:solidFill>
                <a:srgbClr val="115688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3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9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>
            <a:off x="473363" y="3729182"/>
            <a:ext cx="5745018" cy="1766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LifeTrack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1050"/>
            <a:ext cx="8490526" cy="27198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115688"/>
                </a:solidFill>
              </a:rPr>
              <a:t>On each billing date, a new </a:t>
            </a:r>
            <a:r>
              <a:rPr lang="en-US" sz="2000" dirty="0" err="1" smtClean="0">
                <a:solidFill>
                  <a:srgbClr val="115688"/>
                </a:solidFill>
              </a:rPr>
              <a:t>LifeTrack</a:t>
            </a:r>
            <a:r>
              <a:rPr lang="en-US" sz="2000" dirty="0" smtClean="0">
                <a:solidFill>
                  <a:srgbClr val="115688"/>
                </a:solidFill>
              </a:rPr>
              <a:t> Premium </a:t>
            </a:r>
            <a:r>
              <a:rPr lang="en-US" sz="2000" dirty="0">
                <a:solidFill>
                  <a:srgbClr val="115688"/>
                </a:solidFill>
              </a:rPr>
              <a:t>will be calculated </a:t>
            </a:r>
            <a:r>
              <a:rPr lang="en-US" sz="2000" dirty="0" smtClean="0">
                <a:solidFill>
                  <a:srgbClr val="115688"/>
                </a:solidFill>
              </a:rPr>
              <a:t>that takes into account:</a:t>
            </a:r>
          </a:p>
          <a:p>
            <a:pPr marL="176213" indent="-176213">
              <a:spcBef>
                <a:spcPts val="12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115688"/>
                </a:solidFill>
              </a:rPr>
              <a:t>Current policy value</a:t>
            </a:r>
          </a:p>
          <a:p>
            <a:pPr marL="176213" indent="-176213">
              <a:spcBef>
                <a:spcPts val="12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115688"/>
                </a:solidFill>
              </a:rPr>
              <a:t>Current crediting rate (UL)</a:t>
            </a:r>
            <a:r>
              <a:rPr lang="en-US" sz="2000" dirty="0">
                <a:solidFill>
                  <a:srgbClr val="115688"/>
                </a:solidFill>
              </a:rPr>
              <a:t> </a:t>
            </a:r>
            <a:r>
              <a:rPr lang="en-US" sz="2000" b="1" i="1" dirty="0" smtClean="0">
                <a:solidFill>
                  <a:srgbClr val="115688"/>
                </a:solidFill>
              </a:rPr>
              <a:t>or</a:t>
            </a:r>
            <a:r>
              <a:rPr lang="en-US" sz="2000" b="1" i="1" dirty="0">
                <a:solidFill>
                  <a:srgbClr val="115688"/>
                </a:solidFill>
              </a:rPr>
              <a:t> </a:t>
            </a:r>
            <a:r>
              <a:rPr lang="en-US" sz="2000" dirty="0" smtClean="0">
                <a:solidFill>
                  <a:srgbClr val="115688"/>
                </a:solidFill>
              </a:rPr>
              <a:t>Client’s assumed index crediting rate (IUL)</a:t>
            </a:r>
          </a:p>
          <a:p>
            <a:pPr marL="176213" indent="-176213">
              <a:spcBef>
                <a:spcPts val="1200"/>
              </a:spcBef>
              <a:buClr>
                <a:srgbClr val="FF6600"/>
              </a:buClr>
            </a:pPr>
            <a:r>
              <a:rPr lang="en-US" sz="2000" dirty="0" smtClean="0">
                <a:solidFill>
                  <a:srgbClr val="115688"/>
                </a:solidFill>
              </a:rPr>
              <a:t>Current </a:t>
            </a:r>
            <a:r>
              <a:rPr lang="en-US" sz="2000" dirty="0">
                <a:solidFill>
                  <a:srgbClr val="115688"/>
                </a:solidFill>
              </a:rPr>
              <a:t>Vitality </a:t>
            </a:r>
            <a:r>
              <a:rPr lang="en-US" sz="2000" dirty="0" smtClean="0">
                <a:solidFill>
                  <a:srgbClr val="115688"/>
                </a:solidFill>
              </a:rPr>
              <a:t>Status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4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6" y="3960081"/>
            <a:ext cx="5297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LifeTrack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will calculate the premium that 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is projected to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achieve the client’s objectives 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e.g. endow at life, $1M of policy value at age 65, etc.) based on the assumptions above</a:t>
            </a:r>
          </a:p>
          <a:p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61603"/>
              </p:ext>
            </p:extLst>
          </p:nvPr>
        </p:nvGraphicFramePr>
        <p:xfrm>
          <a:off x="446841" y="2831934"/>
          <a:ext cx="7943885" cy="2414851"/>
        </p:xfrm>
        <a:graphic>
          <a:graphicData uri="http://schemas.openxmlformats.org/drawingml/2006/table">
            <a:tbl>
              <a:tblPr/>
              <a:tblGrid>
                <a:gridCol w="715160"/>
                <a:gridCol w="878256"/>
                <a:gridCol w="1743001"/>
                <a:gridCol w="1427301"/>
                <a:gridCol w="1801980"/>
                <a:gridCol w="1378187"/>
              </a:tblGrid>
              <a:tr h="243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TRADITIONAL BILLING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LIFETRACK BILLING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WHAT THEY'RE BILLED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WHAT THEY PAY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WHAT THEY'RE BILLED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WHAT THEY PAY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$5,404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$5,904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$5,904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YEARS LATER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9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$91,314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$5,904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$5,904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LifeTrack</a:t>
            </a:r>
            <a:r>
              <a:rPr lang="en-US" dirty="0" smtClean="0"/>
              <a:t>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816"/>
            <a:ext cx="7474131" cy="176980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LifeTrack</a:t>
            </a:r>
            <a:r>
              <a:rPr lang="en-US" sz="2000" dirty="0" smtClean="0">
                <a:solidFill>
                  <a:schemeClr val="tx1"/>
                </a:solidFill>
              </a:rPr>
              <a:t> helps because </a:t>
            </a:r>
            <a:r>
              <a:rPr lang="en-US" sz="2000" i="1" dirty="0" smtClean="0">
                <a:solidFill>
                  <a:schemeClr val="tx1"/>
                </a:solidFill>
              </a:rPr>
              <a:t>things change</a:t>
            </a:r>
          </a:p>
          <a:p>
            <a:pPr marL="0" indent="0">
              <a:buNone/>
            </a:pPr>
            <a:r>
              <a:rPr lang="en-US" dirty="0" smtClean="0"/>
              <a:t>With traditional billing, it is the client’s responsibility to adjust planned premiums as things change over time.</a:t>
            </a:r>
            <a:r>
              <a:rPr lang="en-US" dirty="0"/>
              <a:t> </a:t>
            </a:r>
            <a:r>
              <a:rPr lang="en-US" dirty="0" smtClean="0"/>
              <a:t>If this responsibility is overlooked, last-minute premium adjustments can be much more costly than timely ones</a:t>
            </a:r>
          </a:p>
          <a:p>
            <a:pPr marL="0" indent="0">
              <a:buNone/>
            </a:pPr>
            <a:r>
              <a:rPr lang="en-US" sz="1400" b="1" dirty="0" smtClean="0"/>
              <a:t>Consider a client who pays the billed premium in all years but 4 and 5:</a:t>
            </a: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864952" y="4967568"/>
            <a:ext cx="1219200" cy="31289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7104635" y="4955063"/>
            <a:ext cx="1219200" cy="312890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9879" y="5371809"/>
            <a:ext cx="637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Arial"/>
                <a:cs typeface="Arial"/>
              </a:rPr>
              <a:t>Female 45, Best Class. Level-pay Protection IUL, $971k DB, solving to endow  at age 121 at 6% ROR.</a:t>
            </a: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3864952" y="4046526"/>
            <a:ext cx="1219200" cy="58124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7104634" y="4046527"/>
            <a:ext cx="1219200" cy="581246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5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79" y="5755041"/>
            <a:ext cx="664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This is a supplemental illustration.  Not all benefits and values are guaranteed.  The assumptions on which the non-guaranteed elements are based are subject to change by the insurer.  Actual results may be more or less favorable.</a:t>
            </a:r>
            <a:endParaRPr lang="en-US" sz="9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Ongoing Client Communication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09801" y="2314617"/>
            <a:ext cx="5556471" cy="2302273"/>
            <a:chOff x="1974423" y="1075087"/>
            <a:chExt cx="4684683" cy="19410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382" y="2812919"/>
              <a:ext cx="4681724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4423" y="1075087"/>
              <a:ext cx="4684683" cy="177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02727" y="4771539"/>
            <a:ext cx="5556881" cy="1442356"/>
            <a:chOff x="1980714" y="3816267"/>
            <a:chExt cx="4685029" cy="121605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714" y="4829103"/>
              <a:ext cx="4681728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073" y="3816267"/>
              <a:ext cx="4681728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3993863"/>
              <a:ext cx="4684543" cy="88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>
            <a:spLocks/>
          </p:cNvSpPr>
          <p:nvPr/>
        </p:nvSpPr>
        <p:spPr>
          <a:xfrm>
            <a:off x="1229387" y="4002071"/>
            <a:ext cx="3167682" cy="360550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1330985" y="4821042"/>
            <a:ext cx="4468160" cy="1349152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28883" y="6443531"/>
            <a:ext cx="188482" cy="276583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6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378530"/>
            <a:ext cx="8338875" cy="2605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115688"/>
                </a:solidFill>
              </a:rPr>
              <a:t>LifeTrack</a:t>
            </a:r>
            <a:r>
              <a:rPr lang="en-US" b="1" dirty="0" smtClean="0">
                <a:solidFill>
                  <a:srgbClr val="115688"/>
                </a:solidFill>
              </a:rPr>
              <a:t> Premium Notice </a:t>
            </a:r>
            <a:r>
              <a:rPr lang="en-US" dirty="0" smtClean="0">
                <a:solidFill>
                  <a:srgbClr val="115688"/>
                </a:solidFill>
              </a:rPr>
              <a:t>(“The Bill”)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/>
              <a:t>As with all UL policies, client can still pay any amount (within limits</a:t>
            </a:r>
            <a:r>
              <a:rPr lang="en-US" dirty="0" smtClean="0"/>
              <a:t>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Bill indicates the amount that is projected to keep them on track</a:t>
            </a:r>
          </a:p>
        </p:txBody>
      </p:sp>
    </p:spTree>
    <p:extLst>
      <p:ext uri="{BB962C8B-B14F-4D97-AF65-F5344CB8AC3E}">
        <p14:creationId xmlns:p14="http://schemas.microsoft.com/office/powerpoint/2010/main" val="28406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Ongoing Client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530"/>
            <a:ext cx="8338875" cy="2605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115688"/>
                </a:solidFill>
              </a:rPr>
              <a:t>LifeTrack</a:t>
            </a:r>
            <a:r>
              <a:rPr lang="en-US" b="1" dirty="0" smtClean="0">
                <a:solidFill>
                  <a:srgbClr val="115688"/>
                </a:solidFill>
              </a:rPr>
              <a:t> Premium Notice </a:t>
            </a:r>
            <a:r>
              <a:rPr lang="en-US" dirty="0" smtClean="0">
                <a:solidFill>
                  <a:srgbClr val="115688"/>
                </a:solidFill>
              </a:rPr>
              <a:t>(“The Bill”)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/>
              <a:t>As with all UL policies, client can still pay any amount (within limits</a:t>
            </a:r>
            <a:r>
              <a:rPr lang="en-US" dirty="0" smtClean="0"/>
              <a:t>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Bill indicates the amount that is projected to keep them on track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115688"/>
                </a:solidFill>
              </a:rPr>
              <a:t>LifeTrack</a:t>
            </a:r>
            <a:r>
              <a:rPr lang="en-US" b="1" dirty="0" smtClean="0">
                <a:solidFill>
                  <a:srgbClr val="115688"/>
                </a:solidFill>
              </a:rPr>
              <a:t> Annual Report </a:t>
            </a:r>
            <a:r>
              <a:rPr lang="en-US" dirty="0" smtClean="0">
                <a:solidFill>
                  <a:srgbClr val="115688"/>
                </a:solidFill>
              </a:rPr>
              <a:t>(Sent with the Annual Statement)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Explains any changes in the last policy year that led to changes in the </a:t>
            </a:r>
            <a:r>
              <a:rPr lang="en-US" dirty="0" err="1" smtClean="0"/>
              <a:t>LifeTrack</a:t>
            </a:r>
            <a:r>
              <a:rPr lang="en-US" dirty="0" smtClean="0"/>
              <a:t> Premium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Shows owners of John Hancock with Vitality policies how much they saved by taking healthy steps throughout the year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115688"/>
                </a:solidFill>
              </a:rPr>
              <a:t>LifeTrack</a:t>
            </a:r>
            <a:r>
              <a:rPr lang="en-US" b="1" dirty="0" smtClean="0">
                <a:solidFill>
                  <a:srgbClr val="115688"/>
                </a:solidFill>
              </a:rPr>
              <a:t> Premium Update </a:t>
            </a:r>
            <a:r>
              <a:rPr lang="en-US" dirty="0" smtClean="0">
                <a:solidFill>
                  <a:srgbClr val="115688"/>
                </a:solidFill>
              </a:rPr>
              <a:t>(Emailed to Vitality members only)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Shows clients how the John Hancock Vitality program is helping them save</a:t>
            </a:r>
          </a:p>
          <a:p>
            <a:pPr marL="107950" lvl="1" indent="-107950">
              <a:buClr>
                <a:srgbClr val="FF6600"/>
              </a:buClr>
              <a:buFont typeface="Arial"/>
              <a:buChar char="•"/>
            </a:pPr>
            <a:r>
              <a:rPr lang="en-US" dirty="0" smtClean="0"/>
              <a:t>Encourages them to reach the next Status before their bill date</a:t>
            </a:r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7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60023" y="3970450"/>
            <a:ext cx="8949499" cy="1631011"/>
            <a:chOff x="-60023" y="3970450"/>
            <a:chExt cx="8949499" cy="163101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926047" y="4570464"/>
              <a:ext cx="780247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62912" y="3983960"/>
              <a:ext cx="1981912" cy="3913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FF6600"/>
                  </a:solidFill>
                  <a:latin typeface="Arial"/>
                </a:rPr>
                <a:t>LifeTrack</a:t>
              </a: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 </a:t>
              </a:r>
              <a:br>
                <a:rPr lang="en-US" sz="1400" b="1" dirty="0" smtClean="0">
                  <a:solidFill>
                    <a:srgbClr val="FF6600"/>
                  </a:solidFill>
                  <a:latin typeface="Arial"/>
                </a:rPr>
              </a:b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Premium Update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9262" y="3970450"/>
              <a:ext cx="1620214" cy="3913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FF6600"/>
                  </a:solidFill>
                  <a:latin typeface="Arial"/>
                </a:rPr>
                <a:t>LifeTrack</a:t>
              </a: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 </a:t>
              </a:r>
              <a:br>
                <a:rPr lang="en-US" sz="1400" b="1" dirty="0" smtClean="0">
                  <a:solidFill>
                    <a:srgbClr val="FF6600"/>
                  </a:solidFill>
                  <a:latin typeface="Arial"/>
                </a:rPr>
              </a:b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Annual Report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23575" y="3990490"/>
              <a:ext cx="2096326" cy="3913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FF6600"/>
                  </a:solidFill>
                  <a:latin typeface="Arial"/>
                </a:rPr>
                <a:t>LifeTrack</a:t>
              </a: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 </a:t>
              </a:r>
              <a:br>
                <a:rPr lang="en-US" sz="1400" b="1" dirty="0" smtClean="0">
                  <a:solidFill>
                    <a:srgbClr val="FF6600"/>
                  </a:solidFill>
                  <a:latin typeface="Arial"/>
                </a:rPr>
              </a:b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Premium Notice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11282" y="4856021"/>
              <a:ext cx="1135561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</a:rPr>
                <a:t>Bill sent </a:t>
              </a:r>
              <a:br>
                <a:rPr lang="en-US" sz="1200" dirty="0" smtClean="0">
                  <a:latin typeface="Arial"/>
                </a:rPr>
              </a:br>
              <a:r>
                <a:rPr lang="en-US" sz="1200" dirty="0" smtClean="0">
                  <a:latin typeface="Arial"/>
                </a:rPr>
                <a:t>28 </a:t>
              </a:r>
              <a:r>
                <a:rPr lang="en-US" sz="1200" dirty="0">
                  <a:latin typeface="Arial"/>
                </a:rPr>
                <a:t>days prior to anniversary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23424" y="4867759"/>
              <a:ext cx="108117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</a:rPr>
                <a:t>Email sent </a:t>
              </a:r>
              <a:br>
                <a:rPr lang="en-US" sz="1200" dirty="0" smtClean="0">
                  <a:latin typeface="Arial"/>
                </a:rPr>
              </a:br>
              <a:r>
                <a:rPr lang="en-US" sz="1200" dirty="0" smtClean="0">
                  <a:latin typeface="Arial"/>
                </a:rPr>
                <a:t>60 </a:t>
              </a:r>
              <a:r>
                <a:rPr lang="en-US" sz="1200" dirty="0">
                  <a:latin typeface="Arial"/>
                </a:rPr>
                <a:t>days prior to anniversary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90868" y="4863590"/>
              <a:ext cx="139138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</a:rPr>
                <a:t>Sent with </a:t>
              </a:r>
              <a:br>
                <a:rPr lang="en-US" sz="1200" dirty="0" smtClean="0">
                  <a:latin typeface="Arial"/>
                </a:rPr>
              </a:br>
              <a:r>
                <a:rPr lang="en-US" sz="1200" dirty="0" smtClean="0">
                  <a:latin typeface="Arial"/>
                </a:rPr>
                <a:t>Annual Statement at policy anniversary</a:t>
              </a:r>
              <a:endParaRPr lang="en-US" sz="12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60023" y="3978723"/>
              <a:ext cx="1857062" cy="39138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err="1" smtClean="0">
                  <a:solidFill>
                    <a:srgbClr val="FF6600"/>
                  </a:solidFill>
                  <a:latin typeface="Arial"/>
                </a:rPr>
                <a:t>LifeTrack</a:t>
              </a: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 </a:t>
              </a:r>
              <a:br>
                <a:rPr lang="en-US" sz="1400" b="1" dirty="0" smtClean="0">
                  <a:solidFill>
                    <a:srgbClr val="FF6600"/>
                  </a:solidFill>
                  <a:latin typeface="Arial"/>
                </a:rPr>
              </a:br>
              <a:r>
                <a:rPr lang="en-US" sz="1400" b="1" dirty="0" smtClean="0">
                  <a:solidFill>
                    <a:srgbClr val="FF6600"/>
                  </a:solidFill>
                  <a:latin typeface="Arial"/>
                </a:rPr>
                <a:t>Annual Report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752" y="4862797"/>
              <a:ext cx="123357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</a:rPr>
                <a:t>Sent with</a:t>
              </a:r>
              <a:br>
                <a:rPr lang="en-US" sz="1200" dirty="0" smtClean="0">
                  <a:latin typeface="Arial"/>
                </a:rPr>
              </a:br>
              <a:r>
                <a:rPr lang="en-US" sz="1200" dirty="0" smtClean="0">
                  <a:latin typeface="Arial"/>
                </a:rPr>
                <a:t>Annual Statement at policy anniversary</a:t>
              </a:r>
              <a:endParaRPr lang="en-US" sz="1200" dirty="0"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43140" y="4431270"/>
              <a:ext cx="270233" cy="27023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328787" y="4433237"/>
              <a:ext cx="270233" cy="27023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51204" y="4437027"/>
              <a:ext cx="270233" cy="27023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957450" y="4427307"/>
              <a:ext cx="270233" cy="27023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5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Setting it Up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2007216"/>
            <a:ext cx="5717269" cy="43543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>
            <a:spLocks/>
          </p:cNvSpPr>
          <p:nvPr/>
        </p:nvSpPr>
        <p:spPr>
          <a:xfrm>
            <a:off x="4139452" y="4673838"/>
            <a:ext cx="1540911" cy="313798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8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7979" y="1189924"/>
            <a:ext cx="198191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Update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34329" y="1199504"/>
            <a:ext cx="1620214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Annual Report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8642" y="1196454"/>
            <a:ext cx="2096326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Notice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rgbClr val="115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4727" y="1073727"/>
            <a:ext cx="8693727" cy="13161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44" y="1150052"/>
            <a:ext cx="1857062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Illustrating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endParaRPr lang="en-US" sz="1400" b="1" dirty="0" smtClean="0">
              <a:solidFill>
                <a:srgbClr val="FF6600"/>
              </a:solidFill>
              <a:latin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Setting it Up</a:t>
            </a:r>
            <a:endParaRPr lang="en-US" dirty="0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1621991" y="3648304"/>
            <a:ext cx="3753452" cy="1731862"/>
            <a:chOff x="1980714" y="3346361"/>
            <a:chExt cx="4685029" cy="21616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714" y="5304836"/>
              <a:ext cx="4681728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073" y="3346361"/>
              <a:ext cx="4681728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3497700"/>
              <a:ext cx="4684543" cy="187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640304" y="5510071"/>
            <a:ext cx="3740802" cy="818545"/>
            <a:chOff x="1985587" y="5623156"/>
            <a:chExt cx="4691273" cy="102652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132" y="5623156"/>
              <a:ext cx="4681728" cy="2032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587" y="5774467"/>
              <a:ext cx="4681866" cy="8752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5791556" y="2724738"/>
            <a:ext cx="3019069" cy="19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5587F"/>
              </a:buClr>
              <a:buChar char="•"/>
              <a:defRPr sz="1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•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–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5587F"/>
              </a:buClr>
              <a:buChar char="»"/>
              <a:defRPr sz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5587F"/>
              </a:buClr>
              <a:buChar char="»"/>
              <a:defRPr sz="1400">
                <a:solidFill>
                  <a:srgbClr val="115688"/>
                </a:solidFill>
                <a:latin typeface="+mn-lt"/>
                <a:ea typeface="+mn-ea"/>
              </a:defRPr>
            </a:lvl9pPr>
          </a:lstStyle>
          <a:p>
            <a:pPr marL="115888" indent="-115888">
              <a:buClr>
                <a:srgbClr val="FF6600"/>
              </a:buClr>
            </a:pPr>
            <a:r>
              <a:rPr lang="en-US" sz="1400" kern="0" dirty="0" err="1" smtClean="0">
                <a:solidFill>
                  <a:srgbClr val="115688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 Election Form produced with illustration when “Yes” is chosen for </a:t>
            </a:r>
            <a:r>
              <a:rPr lang="en-US" sz="1400" kern="0" dirty="0" err="1" smtClean="0">
                <a:solidFill>
                  <a:srgbClr val="115688"/>
                </a:solidFill>
                <a:latin typeface="Arial"/>
                <a:cs typeface="Arial"/>
              </a:rPr>
              <a:t>LifeTrack</a:t>
            </a:r>
            <a:endParaRPr lang="en-US" sz="1400" kern="0" dirty="0" smtClean="0">
              <a:solidFill>
                <a:srgbClr val="115688"/>
              </a:solidFill>
              <a:latin typeface="Arial"/>
              <a:cs typeface="Arial"/>
            </a:endParaRP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Every </a:t>
            </a:r>
            <a:r>
              <a:rPr lang="en-US" sz="1400" kern="0" dirty="0" err="1" smtClean="0">
                <a:solidFill>
                  <a:srgbClr val="115688"/>
                </a:solidFill>
                <a:latin typeface="Arial"/>
                <a:cs typeface="Arial"/>
              </a:rPr>
              <a:t>LifeTrack</a:t>
            </a: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 policy receives unique Serial Number, which stores the objectives of the client’s premium solve</a:t>
            </a:r>
          </a:p>
          <a:p>
            <a:pPr marL="115888" indent="-115888">
              <a:buClr>
                <a:srgbClr val="FF6600"/>
              </a:buClr>
            </a:pPr>
            <a:r>
              <a:rPr lang="en-US" sz="1400" kern="0" dirty="0" smtClean="0">
                <a:solidFill>
                  <a:srgbClr val="115688"/>
                </a:solidFill>
                <a:latin typeface="Arial"/>
                <a:cs typeface="Arial"/>
              </a:rPr>
              <a:t>Client reviews and signs to confirm their objectives</a:t>
            </a:r>
            <a:endParaRPr lang="en-US" sz="1400" kern="0" dirty="0">
              <a:solidFill>
                <a:srgbClr val="115688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1461642" y="3983166"/>
            <a:ext cx="3333322" cy="727364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1658094" y="5672383"/>
            <a:ext cx="1128649" cy="380075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957262" cy="304800"/>
          </a:xfrm>
        </p:spPr>
        <p:txBody>
          <a:bodyPr lIns="0" tIns="0" rIns="0" bIns="0"/>
          <a:lstStyle/>
          <a:p>
            <a:pPr algn="r">
              <a:defRPr/>
            </a:pPr>
            <a:fld id="{ABA78370-A5A7-4E2C-9ABE-2D370FA6E61B}" type="slidenum">
              <a:rPr lang="en-US" sz="1000" smtClean="0">
                <a:solidFill>
                  <a:srgbClr val="FFFFFF"/>
                </a:solidFill>
                <a:latin typeface="Arial"/>
              </a:rPr>
              <a:pPr algn="r">
                <a:defRPr/>
              </a:pPr>
              <a:t>9</a:t>
            </a:fld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91114" y="1741793"/>
            <a:ext cx="7802470" cy="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27979" y="1189924"/>
            <a:ext cx="1981912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Update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329" y="1199504"/>
            <a:ext cx="1620214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Annual Report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88642" y="1196454"/>
            <a:ext cx="2096326" cy="335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err="1" smtClean="0">
                <a:solidFill>
                  <a:srgbClr val="115688"/>
                </a:solidFill>
                <a:latin typeface="Arial"/>
              </a:rPr>
              <a:t>LifeTrack</a:t>
            </a: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 </a:t>
            </a:r>
            <a:br>
              <a:rPr lang="en-US" sz="1200" b="1" dirty="0" smtClean="0">
                <a:solidFill>
                  <a:srgbClr val="115688"/>
                </a:solidFill>
                <a:latin typeface="Arial"/>
              </a:rPr>
            </a:br>
            <a:r>
              <a:rPr lang="en-US" sz="1200" b="1" dirty="0" smtClean="0">
                <a:solidFill>
                  <a:srgbClr val="115688"/>
                </a:solidFill>
                <a:latin typeface="Arial"/>
              </a:rPr>
              <a:t>Premium Notice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6349" y="2027350"/>
            <a:ext cx="1135561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88491" y="2039088"/>
            <a:ext cx="108117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55935" y="1942559"/>
            <a:ext cx="139138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First policy anniversary</a:t>
            </a:r>
            <a:endParaRPr lang="en-US" sz="1000" b="1" i="1" dirty="0"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5819" y="1953311"/>
            <a:ext cx="123357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i="1" dirty="0" smtClean="0">
                <a:latin typeface="Arial"/>
              </a:rPr>
              <a:t>Policy Issue</a:t>
            </a:r>
            <a:endParaRPr lang="en-US" sz="1000" b="1" i="1" dirty="0">
              <a:latin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93854" y="1604566"/>
            <a:ext cx="270233" cy="270233"/>
          </a:xfrm>
          <a:prstGeom prst="ellipse">
            <a:avLst/>
          </a:prstGeom>
          <a:solidFill>
            <a:srgbClr val="115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316271" y="160835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022517" y="1598636"/>
            <a:ext cx="270233" cy="270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6273" y="1073727"/>
            <a:ext cx="8682181" cy="13161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044" y="1150052"/>
            <a:ext cx="1857062" cy="3913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/>
              </a:rPr>
              <a:t>LifeTrack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 </a:t>
            </a:r>
            <a:br>
              <a:rPr lang="en-US" sz="1400" b="1" dirty="0" smtClean="0">
                <a:solidFill>
                  <a:srgbClr val="FF6600"/>
                </a:solidFill>
                <a:latin typeface="Arial"/>
              </a:rPr>
            </a:br>
            <a:r>
              <a:rPr lang="en-US" sz="1400" b="1" dirty="0" smtClean="0">
                <a:solidFill>
                  <a:srgbClr val="FF6600"/>
                </a:solidFill>
                <a:latin typeface="Arial"/>
              </a:rPr>
              <a:t>Election Form</a:t>
            </a:r>
          </a:p>
        </p:txBody>
      </p:sp>
      <p:sp>
        <p:nvSpPr>
          <p:cNvPr id="55" name="Oval 54"/>
          <p:cNvSpPr/>
          <p:nvPr/>
        </p:nvSpPr>
        <p:spPr>
          <a:xfrm>
            <a:off x="808207" y="1602599"/>
            <a:ext cx="270233" cy="27023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631584" y="1937350"/>
            <a:ext cx="3736903" cy="1617603"/>
            <a:chOff x="1976058" y="1136423"/>
            <a:chExt cx="4686383" cy="202860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382" y="2961807"/>
              <a:ext cx="4681724" cy="2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6058" y="1136423"/>
              <a:ext cx="4686383" cy="186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Oval 28"/>
          <p:cNvSpPr>
            <a:spLocks/>
          </p:cNvSpPr>
          <p:nvPr/>
        </p:nvSpPr>
        <p:spPr>
          <a:xfrm>
            <a:off x="2373141" y="3180591"/>
            <a:ext cx="2177817" cy="218547"/>
          </a:xfrm>
          <a:prstGeom prst="ellipse">
            <a:avLst/>
          </a:prstGeom>
          <a:noFill/>
          <a:ln w="38100" cmpd="sng"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5688"/>
      </a:dk1>
      <a:lt1>
        <a:srgbClr val="FFFFFF"/>
      </a:lt1>
      <a:dk2>
        <a:srgbClr val="000000"/>
      </a:dk2>
      <a:lt2>
        <a:srgbClr val="808080"/>
      </a:lt2>
      <a:accent1>
        <a:srgbClr val="02275E"/>
      </a:accent1>
      <a:accent2>
        <a:srgbClr val="4777AB"/>
      </a:accent2>
      <a:accent3>
        <a:srgbClr val="FFFFFF"/>
      </a:accent3>
      <a:accent4>
        <a:srgbClr val="0D4873"/>
      </a:accent4>
      <a:accent5>
        <a:srgbClr val="AAACB6"/>
      </a:accent5>
      <a:accent6>
        <a:srgbClr val="3F6B9B"/>
      </a:accent6>
      <a:hlink>
        <a:srgbClr val="FFCC00"/>
      </a:hlink>
      <a:folHlink>
        <a:srgbClr val="333333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C1438"/>
        </a:accent1>
        <a:accent2>
          <a:srgbClr val="001D3A"/>
        </a:accent2>
        <a:accent3>
          <a:srgbClr val="FFFFFF"/>
        </a:accent3>
        <a:accent4>
          <a:srgbClr val="000000"/>
        </a:accent4>
        <a:accent5>
          <a:srgbClr val="D2AAAE"/>
        </a:accent5>
        <a:accent6>
          <a:srgbClr val="001934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395E"/>
        </a:accent1>
        <a:accent2>
          <a:srgbClr val="961E43"/>
        </a:accent2>
        <a:accent3>
          <a:srgbClr val="FFFFFF"/>
        </a:accent3>
        <a:accent4>
          <a:srgbClr val="000000"/>
        </a:accent4>
        <a:accent5>
          <a:srgbClr val="ACAEB6"/>
        </a:accent5>
        <a:accent6>
          <a:srgbClr val="871A3C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E4348"/>
        </a:accent1>
        <a:accent2>
          <a:srgbClr val="4777AB"/>
        </a:accent2>
        <a:accent3>
          <a:srgbClr val="FFFFFF"/>
        </a:accent3>
        <a:accent4>
          <a:srgbClr val="000000"/>
        </a:accent4>
        <a:accent5>
          <a:srgbClr val="AFB0B1"/>
        </a:accent5>
        <a:accent6>
          <a:srgbClr val="3F6B9B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E4348"/>
        </a:accent1>
        <a:accent2>
          <a:srgbClr val="4777AB"/>
        </a:accent2>
        <a:accent3>
          <a:srgbClr val="FFFFFF"/>
        </a:accent3>
        <a:accent4>
          <a:srgbClr val="000000"/>
        </a:accent4>
        <a:accent5>
          <a:srgbClr val="AFB0B1"/>
        </a:accent5>
        <a:accent6>
          <a:srgbClr val="3F6B9B"/>
        </a:accent6>
        <a:hlink>
          <a:srgbClr val="FFCC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115688"/>
      </a:dk1>
      <a:lt1>
        <a:srgbClr val="FFFFFF"/>
      </a:lt1>
      <a:dk2>
        <a:srgbClr val="000000"/>
      </a:dk2>
      <a:lt2>
        <a:srgbClr val="808080"/>
      </a:lt2>
      <a:accent1>
        <a:srgbClr val="02275E"/>
      </a:accent1>
      <a:accent2>
        <a:srgbClr val="4777AB"/>
      </a:accent2>
      <a:accent3>
        <a:srgbClr val="FFFFFF"/>
      </a:accent3>
      <a:accent4>
        <a:srgbClr val="0D4873"/>
      </a:accent4>
      <a:accent5>
        <a:srgbClr val="AAACB6"/>
      </a:accent5>
      <a:accent6>
        <a:srgbClr val="3F6B9B"/>
      </a:accent6>
      <a:hlink>
        <a:srgbClr val="FFCC00"/>
      </a:hlink>
      <a:folHlink>
        <a:srgbClr val="333333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C1438"/>
        </a:accent1>
        <a:accent2>
          <a:srgbClr val="001D3A"/>
        </a:accent2>
        <a:accent3>
          <a:srgbClr val="FFFFFF"/>
        </a:accent3>
        <a:accent4>
          <a:srgbClr val="000000"/>
        </a:accent4>
        <a:accent5>
          <a:srgbClr val="D2AAAE"/>
        </a:accent5>
        <a:accent6>
          <a:srgbClr val="001934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395E"/>
        </a:accent1>
        <a:accent2>
          <a:srgbClr val="961E43"/>
        </a:accent2>
        <a:accent3>
          <a:srgbClr val="FFFFFF"/>
        </a:accent3>
        <a:accent4>
          <a:srgbClr val="000000"/>
        </a:accent4>
        <a:accent5>
          <a:srgbClr val="ACAEB6"/>
        </a:accent5>
        <a:accent6>
          <a:srgbClr val="871A3C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E4348"/>
        </a:accent1>
        <a:accent2>
          <a:srgbClr val="4777AB"/>
        </a:accent2>
        <a:accent3>
          <a:srgbClr val="FFFFFF"/>
        </a:accent3>
        <a:accent4>
          <a:srgbClr val="000000"/>
        </a:accent4>
        <a:accent5>
          <a:srgbClr val="AFB0B1"/>
        </a:accent5>
        <a:accent6>
          <a:srgbClr val="3F6B9B"/>
        </a:accent6>
        <a:hlink>
          <a:srgbClr val="FF99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E4348"/>
        </a:accent1>
        <a:accent2>
          <a:srgbClr val="4777AB"/>
        </a:accent2>
        <a:accent3>
          <a:srgbClr val="FFFFFF"/>
        </a:accent3>
        <a:accent4>
          <a:srgbClr val="000000"/>
        </a:accent4>
        <a:accent5>
          <a:srgbClr val="AFB0B1"/>
        </a:accent5>
        <a:accent6>
          <a:srgbClr val="3F6B9B"/>
        </a:accent6>
        <a:hlink>
          <a:srgbClr val="FFCC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1407</Words>
  <Application>Microsoft Office PowerPoint</Application>
  <PresentationFormat>On-screen Show (4:3)</PresentationFormat>
  <Paragraphs>208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1_Default Design</vt:lpstr>
      <vt:lpstr>PowerPoint Presentation</vt:lpstr>
      <vt:lpstr>Introducing LifeTrack</vt:lpstr>
      <vt:lpstr>What is LifeTrack?</vt:lpstr>
      <vt:lpstr>How LifeTrack Works</vt:lpstr>
      <vt:lpstr>Why LifeTrack Helps</vt:lpstr>
      <vt:lpstr>Ongoing Client Communication</vt:lpstr>
      <vt:lpstr>Ongoing Client Communication</vt:lpstr>
      <vt:lpstr>Setting it Up</vt:lpstr>
      <vt:lpstr>Setting it Up</vt:lpstr>
      <vt:lpstr>Approaching Year End – Last Chance to Save</vt:lpstr>
      <vt:lpstr>LifeTrack Billing is Smart Billing</vt:lpstr>
      <vt:lpstr>LifeTrack Billing is Smart Billing</vt:lpstr>
      <vt:lpstr>A Year in Review</vt:lpstr>
      <vt:lpstr>Mr. Jones’ Journey Beyond Year 1 </vt:lpstr>
      <vt:lpstr>Top 5 Reasons to Sell John Hancock with LifeTrack</vt:lpstr>
      <vt:lpstr>Disclosures</vt:lpstr>
    </vt:vector>
  </TitlesOfParts>
  <Company>John Hancock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Hancock &amp; Edward Jones Product Discussion</dc:title>
  <dc:creator>James Bowman</dc:creator>
  <cp:lastModifiedBy>Gray, Aubrey</cp:lastModifiedBy>
  <cp:revision>181</cp:revision>
  <cp:lastPrinted>2015-07-07T16:38:20Z</cp:lastPrinted>
  <dcterms:created xsi:type="dcterms:W3CDTF">2014-06-23T13:21:02Z</dcterms:created>
  <dcterms:modified xsi:type="dcterms:W3CDTF">2015-07-21T15:56:31Z</dcterms:modified>
</cp:coreProperties>
</file>